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7"/>
  </p:notesMasterIdLst>
  <p:sldIdLst>
    <p:sldId id="256" r:id="rId3"/>
    <p:sldId id="266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7" r:id="rId13"/>
    <p:sldId id="265" r:id="rId14"/>
    <p:sldId id="264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5382" autoAdjust="0"/>
  </p:normalViewPr>
  <p:slideViewPr>
    <p:cSldViewPr>
      <p:cViewPr>
        <p:scale>
          <a:sx n="105" d="100"/>
          <a:sy n="105" d="100"/>
        </p:scale>
        <p:origin x="-1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6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Wednesday, April 08,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Wednesday, April 08,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Wednesday, April 08, 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Wednesday, April 08, 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‹nr.›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google.nl/url?sa=i&amp;rct=j&amp;q=&amp;esrc=s&amp;source=images&amp;cd=&amp;cad=rja&amp;uact=8&amp;ved=0CAcQjRw&amp;url=https://www.managementsite.nl/presenteren-zonder-plaatjes-deel-2&amp;ei=Kv8XVZb1BsWc7gaV3oCoCg&amp;bvm=bv.89381419,d.ZGU&amp;psig=AFQjCNGgbeJ8giRw7X1DKR-KpgNGOTSwVQ&amp;ust=14277223704051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9ZwFdyEa5s&amp;feature=player_detailpage&amp;list=PLLI0YHyKcYy3x12Ljz-3ADbVqk9_emBpt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8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729426"/>
          </a:xfrm>
        </p:spPr>
        <p:txBody>
          <a:bodyPr>
            <a:normAutofit/>
          </a:bodyPr>
          <a:lstStyle/>
          <a:p>
            <a:r>
              <a:rPr lang="nl-NL" sz="4000" dirty="0" smtClean="0"/>
              <a:t>Onderwijs en moderne media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1584065" cy="1461516"/>
          </a:xfrm>
          <a:prstGeom prst="rect">
            <a:avLst/>
          </a:prstGeom>
        </p:spPr>
      </p:pic>
      <p:pic>
        <p:nvPicPr>
          <p:cNvPr id="1026" name="Picture 2" descr="C:\Users\Public\Pictures\Pictures\2014-2015-OEMM\IMG_1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03518"/>
            <a:ext cx="1142176" cy="15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Pictures\2014-2015-OEMM\IMG_2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503519"/>
            <a:ext cx="2030537" cy="15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Pictures\2014-2015-OEMM\lokaal OEMM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03518"/>
            <a:ext cx="2030536" cy="15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123728" y="285066"/>
            <a:ext cx="4762872" cy="1143000"/>
          </a:xfrm>
        </p:spPr>
        <p:txBody>
          <a:bodyPr/>
          <a:lstStyle/>
          <a:p>
            <a:r>
              <a:rPr lang="nl-NL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Beeld en geluid</a:t>
            </a:r>
            <a:endParaRPr lang="nl-NL" dirty="0"/>
          </a:p>
        </p:txBody>
      </p:sp>
      <p:pic>
        <p:nvPicPr>
          <p:cNvPr id="8194" name="Picture 2" descr="http://digitaliseer.punt.nl/_files/2011-07-01/instituut-voor-beeld-en-geluid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edtech2.boisestate.edu/brianmitchell1/506/images/RuleThir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92" y="4291694"/>
            <a:ext cx="3227778" cy="24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d1x7gyhn6nbvlx.cloudfront.net/wp-content/uploads/vogelperspectief-oostenrijk-ko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8" y="4503985"/>
            <a:ext cx="1535499" cy="10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://www.dorpskrantdeuijtkijk.nl/content/7702/news/clnt/30691_1_o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03985"/>
            <a:ext cx="1318431" cy="10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04608" y="5552760"/>
            <a:ext cx="3497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</a:t>
            </a:r>
            <a:r>
              <a:rPr lang="nl-NL" sz="1200" dirty="0" smtClean="0"/>
              <a:t>ogelperspectief                 kikkerperspectief</a:t>
            </a:r>
            <a:endParaRPr lang="nl-NL" sz="1200" dirty="0"/>
          </a:p>
        </p:txBody>
      </p:sp>
      <p:pic>
        <p:nvPicPr>
          <p:cNvPr id="1030" name="Picture 6" descr="C:\Users\Public\Pictures\Pictures\2014-2015-OEMM\fotos5shot\IMG_036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7632" y="-1323528"/>
            <a:ext cx="9168384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ublic\Pictures\Pictures\2014-2015-OEMM\fotos5shot\IMG_036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1" y="2129442"/>
            <a:ext cx="1402049" cy="10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Pictures\2014-2015-OEMM\fotos5shot\IMG_036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67" y="2114614"/>
            <a:ext cx="1402050" cy="10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ublic\Pictures\Pictures\2014-2015-OEMM\fotos5shot\FullSizeRend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08" y="2129441"/>
            <a:ext cx="1544762" cy="10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ublic\Pictures\Pictures\2014-2015-OEMM\fotos5shot\FullSizeRender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77" y="2129441"/>
            <a:ext cx="1267694" cy="10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ublic\Pictures\Pictures\2014-2015-OEMM\fotos5shot\IMG_036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29441"/>
            <a:ext cx="1402050" cy="10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96501" y="1717380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Five shot methode:</a:t>
            </a:r>
            <a:endParaRPr lang="nl-NL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86057" y="3332681"/>
            <a:ext cx="18229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1. close-up handen/activiteit</a:t>
            </a:r>
            <a:endParaRPr lang="nl-NL" sz="900" dirty="0"/>
          </a:p>
        </p:txBody>
      </p:sp>
      <p:sp>
        <p:nvSpPr>
          <p:cNvPr id="6" name="Tekstvak 5"/>
          <p:cNvSpPr txBox="1"/>
          <p:nvPr/>
        </p:nvSpPr>
        <p:spPr>
          <a:xfrm>
            <a:off x="1998767" y="3332681"/>
            <a:ext cx="12779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2. close-up gezicht</a:t>
            </a:r>
            <a:endParaRPr lang="nl-NL" sz="900" dirty="0"/>
          </a:p>
        </p:txBody>
      </p:sp>
      <p:sp>
        <p:nvSpPr>
          <p:cNvPr id="8" name="Tekstvak 7"/>
          <p:cNvSpPr txBox="1"/>
          <p:nvPr/>
        </p:nvSpPr>
        <p:spPr>
          <a:xfrm>
            <a:off x="3717696" y="3342740"/>
            <a:ext cx="1085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3. </a:t>
            </a:r>
            <a:r>
              <a:rPr lang="nl-NL" sz="900" dirty="0"/>
              <a:t>r</a:t>
            </a:r>
            <a:r>
              <a:rPr lang="nl-NL" sz="900" dirty="0" smtClean="0"/>
              <a:t>uim medium</a:t>
            </a:r>
            <a:endParaRPr lang="nl-NL" sz="900" dirty="0"/>
          </a:p>
        </p:txBody>
      </p:sp>
      <p:sp>
        <p:nvSpPr>
          <p:cNvPr id="9" name="Tekstvak 8"/>
          <p:cNvSpPr txBox="1"/>
          <p:nvPr/>
        </p:nvSpPr>
        <p:spPr>
          <a:xfrm>
            <a:off x="5431630" y="3342740"/>
            <a:ext cx="13163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4. over the </a:t>
            </a:r>
            <a:r>
              <a:rPr lang="nl-NL" sz="900" dirty="0" err="1" smtClean="0"/>
              <a:t>shoulder</a:t>
            </a:r>
            <a:endParaRPr lang="nl-NL" sz="900" dirty="0"/>
          </a:p>
        </p:txBody>
      </p:sp>
      <p:sp>
        <p:nvSpPr>
          <p:cNvPr id="10" name="Tekstvak 9"/>
          <p:cNvSpPr txBox="1"/>
          <p:nvPr/>
        </p:nvSpPr>
        <p:spPr>
          <a:xfrm>
            <a:off x="7005426" y="3332681"/>
            <a:ext cx="957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5. totaalbeeld</a:t>
            </a:r>
            <a:endParaRPr lang="nl-NL" sz="900" dirty="0"/>
          </a:p>
        </p:txBody>
      </p:sp>
      <p:sp>
        <p:nvSpPr>
          <p:cNvPr id="11" name="Tekstvak 10"/>
          <p:cNvSpPr txBox="1"/>
          <p:nvPr/>
        </p:nvSpPr>
        <p:spPr>
          <a:xfrm>
            <a:off x="520860" y="4036812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perspectief: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 </a:t>
            </a:r>
            <a:r>
              <a:rPr lang="nl-NL" sz="4000" dirty="0" smtClean="0"/>
              <a:t>Mobile </a:t>
            </a:r>
            <a:r>
              <a:rPr lang="nl-NL" sz="4000" dirty="0" err="1" smtClean="0"/>
              <a:t>devices</a:t>
            </a:r>
            <a:r>
              <a:rPr lang="nl-NL" sz="4000" dirty="0" smtClean="0"/>
              <a:t> en </a:t>
            </a:r>
            <a:r>
              <a:rPr lang="nl-NL" sz="4000" dirty="0" err="1" smtClean="0"/>
              <a:t>social</a:t>
            </a:r>
            <a:r>
              <a:rPr lang="nl-NL" sz="4000" dirty="0" smtClean="0"/>
              <a:t> media</a:t>
            </a:r>
            <a:endParaRPr lang="nl-NL" sz="4000" dirty="0"/>
          </a:p>
        </p:txBody>
      </p:sp>
      <p:pic>
        <p:nvPicPr>
          <p:cNvPr id="2050" name="Picture 2" descr="http://expertelevation.com/wp-content/uploads/2014/09/Mobile-Devi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5261"/>
            <a:ext cx="39680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nebigbroadcast.com/images/upload/September_2014/mobile_devices_shutterstock_105303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1008111" cy="8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upport.apple.com/library/content/dam/edam/applecare/images/en_US/iphone/iphone5c/organize_apps-home_sc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1018779" cy="21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raphicsfuel.com/wp-content/uploads/2013/03/20-social-media-ico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84" y="4653136"/>
            <a:ext cx="2448272" cy="13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3837508"/>
            <a:ext cx="2659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Maak gebruik van mobile </a:t>
            </a:r>
            <a:r>
              <a:rPr lang="nl-NL" sz="1200" dirty="0" err="1" smtClean="0"/>
              <a:t>devices</a:t>
            </a:r>
            <a:endParaRPr lang="nl-NL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6948264" y="2721385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Hoe smart ben jij?</a:t>
            </a:r>
            <a:endParaRPr lang="nl-NL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4283968" y="5589240"/>
            <a:ext cx="3829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Hoe kun je </a:t>
            </a:r>
            <a:r>
              <a:rPr lang="nl-NL" sz="1200" dirty="0" err="1" smtClean="0"/>
              <a:t>social</a:t>
            </a:r>
            <a:r>
              <a:rPr lang="nl-NL" sz="1200" dirty="0" smtClean="0"/>
              <a:t> media inzetten in je onderwijs?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9953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Presenteren en publiceren:</a:t>
            </a:r>
            <a:endParaRPr lang="nl-NL" dirty="0"/>
          </a:p>
        </p:txBody>
      </p:sp>
      <p:pic>
        <p:nvPicPr>
          <p:cNvPr id="9218" name="Picture 2" descr="https://encrypted-tbn2.gstatic.com/images?q=tbn:ANd9GcTiD3oCowYrF6hfJyhZCx4a6VBeSQdat8c3z7E6uxWhmRY_yY4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0766"/>
            <a:ext cx="1296143" cy="7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73183" y="1556792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 dirty="0" smtClean="0"/>
          </a:p>
          <a:p>
            <a:r>
              <a:rPr lang="nl-NL" sz="1400" dirty="0" smtClean="0"/>
              <a:t>Dat heb ik in deze presentatie geprobeerd toe te passen…..</a:t>
            </a:r>
            <a:endParaRPr lang="nl-NL" sz="1400" dirty="0"/>
          </a:p>
        </p:txBody>
      </p:sp>
      <p:pic>
        <p:nvPicPr>
          <p:cNvPr id="9220" name="Picture 4" descr="http://c2.plzcdn.com/ZillaIMG/800f03d026e08ab0d6c95baebda55b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31" y="1310400"/>
            <a:ext cx="894464" cy="8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491880" y="2338583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  <a:r>
              <a:rPr lang="nl-NL" dirty="0" smtClean="0"/>
              <a:t>n nu………..</a:t>
            </a:r>
            <a:endParaRPr lang="nl-NL" dirty="0"/>
          </a:p>
        </p:txBody>
      </p:sp>
      <p:pic>
        <p:nvPicPr>
          <p:cNvPr id="9222" name="Picture 6" descr="http://www.taxiexclusive.nl/wp-content/uploads/2013/02/Acti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48" y="2881249"/>
            <a:ext cx="3090729" cy="31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nl-NL" sz="2400" u="sng" dirty="0" smtClean="0">
                <a:effectLst/>
              </a:rPr>
              <a:t>Onderzoek:</a:t>
            </a:r>
            <a:r>
              <a:rPr lang="nl-NL" sz="2400" dirty="0" smtClean="0"/>
              <a:t> 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000" b="0" dirty="0" smtClean="0">
                <a:effectLst/>
              </a:rPr>
              <a:t>Op welke wijze verhoogt de inzet van </a:t>
            </a:r>
            <a:r>
              <a:rPr lang="nl-NL" sz="2000" b="0" dirty="0" err="1" smtClean="0">
                <a:effectLst/>
              </a:rPr>
              <a:t>tablets</a:t>
            </a:r>
            <a:r>
              <a:rPr lang="nl-NL" sz="2000" b="0" dirty="0" smtClean="0">
                <a:effectLst/>
              </a:rPr>
              <a:t> het effectief onderwijs op het gebied van samenwerkend leren?</a:t>
            </a:r>
            <a:endParaRPr lang="nl-NL" sz="2000" b="0" dirty="0">
              <a:effectLst/>
            </a:endParaRPr>
          </a:p>
        </p:txBody>
      </p:sp>
      <p:pic>
        <p:nvPicPr>
          <p:cNvPr id="11268" name="Picture 4" descr="http://images.gizmag.com/hero/ipad-air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30243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Public\Pictures\Pictures\2014-2015-OEMM\IMG_0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682225"/>
            <a:ext cx="2592288" cy="104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Afbeeldingsresultaat voor comic lif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9" descr="Afbeeldingsresultaat voor comic lif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75" name="Picture 11" descr="http://www.comiclife.com/comiclif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3" y="5294801"/>
            <a:ext cx="1020497" cy="9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://edtech.public.sd61.bc.ca/wp-content/uploads/sites/87/2014/02/Book-Creator1-239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89" y="5514277"/>
            <a:ext cx="745979" cy="9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http://prowise.com/files/9714/1033/8422/illustration-tablet-apps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94801"/>
            <a:ext cx="1374551" cy="102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http://www.techpanorma.com/wp-content/uploads/2014/06/imovie-alternatives-Tech-Panorm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12135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http://a2.mzstatic.com/au/r30/Purple1/v4/85/a1/77/85a1772d-461b-a51f-b211-36bedfc1d0ab/icon175x175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9641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5" name="Picture 21" descr="http://1.bp.blogspot.com/-PmojOnsDAL8/T4UYbfwESII/AAAAAAAAD8Q/obiX27WHntY/s1600/Google+Earth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786991" cy="7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682971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….in de praktijk….</a:t>
            </a:r>
            <a:endParaRPr lang="nl-NL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5243604"/>
            <a:ext cx="804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Ga aan de slag met je klas en ontdek hoe motiverend de inzet van ICT</a:t>
            </a:r>
          </a:p>
          <a:p>
            <a:pPr algn="ctr"/>
            <a:r>
              <a:rPr lang="nl-NL" dirty="0" smtClean="0"/>
              <a:t>binnen je groep kan zijn!</a:t>
            </a:r>
            <a:endParaRPr lang="nl-NL" dirty="0"/>
          </a:p>
        </p:txBody>
      </p:sp>
      <p:pic>
        <p:nvPicPr>
          <p:cNvPr id="3074" name="Picture 2" descr="C:\Users\Public\Pictures\Pictures\2014-2015-OEMM\samenwfoto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8" y="3567464"/>
            <a:ext cx="2410147" cy="145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blic\Pictures\Pictures\2014-2015-OEMM\samenwfotos\IMG_03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99" y="3567464"/>
            <a:ext cx="1951616" cy="14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ublic\Pictures\Pictures\2014-2015-OEMM\samenw.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67463"/>
            <a:ext cx="1951617" cy="14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ublic\Pictures\Pictures\2014-2015-OEMM\Aron en Jer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03" y="1391048"/>
            <a:ext cx="3361737" cy="18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ublic\Pictures\Pictures\medium voor op website\Interactieve les over Johannes Vermeer - 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1" y="1384094"/>
            <a:ext cx="1433394" cy="189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ublic\Pictures\Pictures\medium voor op website\Interactieve les over Johannes Vermeer -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6" y="1366811"/>
            <a:ext cx="1439497" cy="19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9346" y="332656"/>
            <a:ext cx="7859216" cy="1570186"/>
          </a:xfrm>
        </p:spPr>
        <p:txBody>
          <a:bodyPr>
            <a:noAutofit/>
          </a:bodyPr>
          <a:lstStyle/>
          <a:p>
            <a:r>
              <a:rPr lang="nl-NL" sz="2800" dirty="0"/>
              <a:t>Hoe leer je ICT op een effectieve wijze in te zetten binnen je onderwijs?</a:t>
            </a:r>
          </a:p>
        </p:txBody>
      </p:sp>
      <p:pic>
        <p:nvPicPr>
          <p:cNvPr id="10242" name="Picture 2" descr="http://www.taaltastisch.com/wp-content/uploads/2013/12/probleem-oplos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1157826" cy="83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46202" y="2276871"/>
            <a:ext cx="55707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Volg de opleiding Onderwijs en Moderne Media.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Probeer wat je geleerd hebt uit in de praktijk.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Ontwikkel met elkaar visie voor je school.</a:t>
            </a:r>
            <a:endParaRPr lang="nl-NL" dirty="0"/>
          </a:p>
        </p:txBody>
      </p:sp>
      <p:pic>
        <p:nvPicPr>
          <p:cNvPr id="10243" name="Picture 3" descr="C:\Users\Public\Pictures\Pictures\2014-2015-OEMM\lokaal OEM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916832"/>
            <a:ext cx="1355772" cy="10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ublic\Pictures\Pictures\medium voor op website\Interactieve les over Johannes Vermeer - 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30" y="3212976"/>
            <a:ext cx="1355772" cy="10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xactus.nl/images/Visie0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581128"/>
            <a:ext cx="1371008" cy="9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768752" cy="1368152"/>
          </a:xfrm>
        </p:spPr>
        <p:txBody>
          <a:bodyPr>
            <a:noAutofit/>
          </a:bodyPr>
          <a:lstStyle/>
          <a:p>
            <a:r>
              <a:rPr lang="nl-NL" sz="2400" dirty="0" smtClean="0"/>
              <a:t>Wat is de kern van goed ICT-onderwijs?</a:t>
            </a:r>
            <a:endParaRPr lang="nl-NL" sz="2400" dirty="0"/>
          </a:p>
        </p:txBody>
      </p:sp>
      <p:pic>
        <p:nvPicPr>
          <p:cNvPr id="2050" name="Picture 2" descr="http://reproq.nl/wp-content/uploads/2014/02/do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9901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aulbuhren.files.wordpress.com/2013/02/tpack-afbeelding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4971"/>
            <a:ext cx="3128683" cy="32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3898" y="3071914"/>
            <a:ext cx="226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PK:pedagogische</a:t>
            </a:r>
            <a:r>
              <a:rPr lang="nl-NL" sz="1400" dirty="0" smtClean="0"/>
              <a:t> kennis</a:t>
            </a:r>
            <a:endParaRPr lang="nl-NL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179512" y="372043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CK:didactische</a:t>
            </a:r>
            <a:r>
              <a:rPr lang="nl-NL" sz="1400" dirty="0" smtClean="0"/>
              <a:t> kennis</a:t>
            </a:r>
            <a:endParaRPr lang="nl-NL" sz="1400" dirty="0"/>
          </a:p>
        </p:txBody>
      </p:sp>
      <p:sp>
        <p:nvSpPr>
          <p:cNvPr id="6" name="Tekstvak 5"/>
          <p:cNvSpPr txBox="1"/>
          <p:nvPr/>
        </p:nvSpPr>
        <p:spPr>
          <a:xfrm>
            <a:off x="179512" y="436510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TK: kennis van ICT</a:t>
            </a:r>
            <a:endParaRPr lang="nl-NL" sz="14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935690"/>
            <a:ext cx="949823" cy="876342"/>
          </a:xfrm>
          <a:prstGeom prst="rect">
            <a:avLst/>
          </a:prstGeom>
        </p:spPr>
      </p:pic>
      <p:pic>
        <p:nvPicPr>
          <p:cNvPr id="2054" name="Picture 6" descr="http://www.boscoanthony.com/wp-content/uploads/2013/01/goldencirc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7997"/>
            <a:ext cx="2745392" cy="23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233799" y="1994971"/>
            <a:ext cx="260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Golden </a:t>
            </a:r>
            <a:r>
              <a:rPr lang="nl-NL" b="1" dirty="0" err="1" smtClean="0"/>
              <a:t>circle</a:t>
            </a:r>
            <a:r>
              <a:rPr lang="nl-NL" b="1" dirty="0" smtClean="0"/>
              <a:t> concept</a:t>
            </a:r>
          </a:p>
          <a:p>
            <a:pPr algn="ctr"/>
            <a:r>
              <a:rPr lang="nl-NL" b="1" dirty="0" smtClean="0"/>
              <a:t>Simon </a:t>
            </a:r>
            <a:r>
              <a:rPr lang="nl-NL" b="1" dirty="0" err="1" smtClean="0"/>
              <a:t>Sinek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339752" y="261355"/>
            <a:ext cx="4248472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heb je nodig</a:t>
            </a:r>
            <a:r>
              <a:rPr lang="nl-NL" dirty="0"/>
              <a:t>?</a:t>
            </a:r>
          </a:p>
        </p:txBody>
      </p:sp>
      <p:sp>
        <p:nvSpPr>
          <p:cNvPr id="4" name="AutoShape 2" descr="Afbeeldingsresultaat voor vier in balansmodel kennisn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6" name="Picture 4" descr="http://erfgoed20.files.wordpress.com/2011/02/screen-shot-2011-02-23-at-12-51-17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5" y="2276872"/>
            <a:ext cx="7405835" cy="31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797633" y="4404176"/>
            <a:ext cx="3188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Vier in balansmodel van Kennisnet</a:t>
            </a:r>
            <a:endParaRPr lang="nl-NL" sz="1400" dirty="0"/>
          </a:p>
        </p:txBody>
      </p:sp>
      <p:pic>
        <p:nvPicPr>
          <p:cNvPr id="3078" name="Picture 6" descr="http://www.expeditieduurzaam.nl/files/2010/04/shutterstock_5133336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9" y="112632"/>
            <a:ext cx="1248967" cy="1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347135" y="583439"/>
            <a:ext cx="5770984" cy="1143000"/>
          </a:xfrm>
        </p:spPr>
        <p:txBody>
          <a:bodyPr/>
          <a:lstStyle/>
          <a:p>
            <a:r>
              <a:rPr lang="nl-NL" dirty="0" smtClean="0"/>
              <a:t>Samenwerkend leren</a:t>
            </a:r>
            <a:endParaRPr lang="nl-NL" dirty="0"/>
          </a:p>
        </p:txBody>
      </p:sp>
      <p:pic>
        <p:nvPicPr>
          <p:cNvPr id="4098" name="Picture 2" descr="C:\Users\Public\Pictures\Pictures\2014-2015-OEMM\Bloom-300x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0" y="2359960"/>
            <a:ext cx="2880320" cy="274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ublic\Pictures\Pictures\2014-2015-OEMM\21th century ski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96" y="2081529"/>
            <a:ext cx="30003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11560" y="5112894"/>
            <a:ext cx="212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Taxonomie van </a:t>
            </a:r>
            <a:r>
              <a:rPr lang="nl-NL" sz="1400" dirty="0" err="1" smtClean="0"/>
              <a:t>Bloom</a:t>
            </a:r>
            <a:endParaRPr lang="nl-NL" sz="1400" dirty="0"/>
          </a:p>
        </p:txBody>
      </p:sp>
      <p:pic>
        <p:nvPicPr>
          <p:cNvPr id="4101" name="Picture 5" descr="C:\Users\Public\Pictures\Pictures\2014-2015-OEMM\IMG_01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7850"/>
            <a:ext cx="1497308" cy="1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714941" y="5105865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21st </a:t>
            </a:r>
            <a:r>
              <a:rPr lang="nl-NL" sz="1400" dirty="0" err="1" smtClean="0"/>
              <a:t>century</a:t>
            </a:r>
            <a:r>
              <a:rPr lang="nl-NL" sz="1400" dirty="0" smtClean="0"/>
              <a:t> skills</a:t>
            </a:r>
            <a:endParaRPr lang="nl-NL" sz="1400" dirty="0"/>
          </a:p>
        </p:txBody>
      </p:sp>
      <p:sp>
        <p:nvSpPr>
          <p:cNvPr id="9" name="Tekstvak 8"/>
          <p:cNvSpPr txBox="1"/>
          <p:nvPr/>
        </p:nvSpPr>
        <p:spPr>
          <a:xfrm>
            <a:off x="5471110" y="6237312"/>
            <a:ext cx="239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hlinkClick r:id="rId6"/>
              </a:rPr>
              <a:t>Don Zuiderman legt uit wat de 21st </a:t>
            </a:r>
            <a:r>
              <a:rPr lang="nl-NL" sz="1200" dirty="0" err="1" smtClean="0">
                <a:hlinkClick r:id="rId6"/>
              </a:rPr>
              <a:t>century</a:t>
            </a:r>
            <a:r>
              <a:rPr lang="nl-NL" sz="1200" dirty="0" smtClean="0">
                <a:hlinkClick r:id="rId6"/>
              </a:rPr>
              <a:t> skills zijn.</a:t>
            </a:r>
            <a:endParaRPr lang="nl-NL" sz="1200" dirty="0"/>
          </a:p>
        </p:txBody>
      </p:sp>
      <p:pic>
        <p:nvPicPr>
          <p:cNvPr id="4103" name="Picture 7" descr="http://1.bp.blogspot.com/-_UxxOEds2eI/VMvvBmXhZXI/AAAAAAAAJ7Q/3O2R2LylfG8/s1600/IMG_14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28" y="5805264"/>
            <a:ext cx="115212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826986" y="4375491"/>
            <a:ext cx="2039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lage cognitieve belasting</a:t>
            </a:r>
            <a:endParaRPr lang="nl-NL" sz="1200" dirty="0"/>
          </a:p>
        </p:txBody>
      </p:sp>
      <p:sp>
        <p:nvSpPr>
          <p:cNvPr id="11" name="Tekstvak 10"/>
          <p:cNvSpPr txBox="1"/>
          <p:nvPr/>
        </p:nvSpPr>
        <p:spPr>
          <a:xfrm>
            <a:off x="2218068" y="2943725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hoge cognitieve belasting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720371" y="3244334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https://youtu.be/V9ZwFdyEa5s</a:t>
            </a:r>
          </a:p>
        </p:txBody>
      </p:sp>
    </p:spTree>
    <p:extLst>
      <p:ext uri="{BB962C8B-B14F-4D97-AF65-F5344CB8AC3E}">
        <p14:creationId xmlns:p14="http://schemas.microsoft.com/office/powerpoint/2010/main" val="44459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11278" y="257048"/>
            <a:ext cx="3008794" cy="1143000"/>
          </a:xfrm>
        </p:spPr>
        <p:txBody>
          <a:bodyPr/>
          <a:lstStyle/>
          <a:p>
            <a:r>
              <a:rPr lang="nl-NL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Coaching:</a:t>
            </a:r>
            <a:endParaRPr lang="nl-NL" dirty="0"/>
          </a:p>
        </p:txBody>
      </p:sp>
      <p:pic>
        <p:nvPicPr>
          <p:cNvPr id="5126" name="Picture 6" descr="http://denovati.com/wp-content/uploads/2014/08/Digital-Coach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4.bp.blogspot.com/-PZ3vV-517Og/UtwO2D3uSLI/AAAAAAAACDk/pefN3QgGnBY/s1600/Kolb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51870"/>
            <a:ext cx="2880320" cy="24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178.18.85.182/~keizerco/userFiles/Teamrollen%20van%20Belb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7" y="2062513"/>
            <a:ext cx="387892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ceart.nl/wp-content/uploads/2014/07/Roos-van-Lea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47200"/>
            <a:ext cx="3181794" cy="25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50904" y="1051309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Leerstijlen van </a:t>
            </a:r>
            <a:r>
              <a:rPr lang="nl-NL" sz="1200" dirty="0" err="1" smtClean="0"/>
              <a:t>Kolb</a:t>
            </a:r>
            <a:r>
              <a:rPr lang="nl-NL" sz="1200" dirty="0" smtClean="0"/>
              <a:t>:</a:t>
            </a:r>
            <a:endParaRPr lang="nl-NL" sz="1200" dirty="0"/>
          </a:p>
        </p:txBody>
      </p:sp>
      <p:sp>
        <p:nvSpPr>
          <p:cNvPr id="5" name="Tekstvak 4"/>
          <p:cNvSpPr txBox="1"/>
          <p:nvPr/>
        </p:nvSpPr>
        <p:spPr>
          <a:xfrm>
            <a:off x="6108530" y="3949921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Roos van </a:t>
            </a:r>
            <a:r>
              <a:rPr lang="nl-NL" sz="1200" dirty="0" err="1" smtClean="0"/>
              <a:t>Leary</a:t>
            </a:r>
            <a:endParaRPr lang="nl-NL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1172815" y="1637049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Teamrollen van Belbin:</a:t>
            </a:r>
            <a:endParaRPr lang="nl-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5688632" cy="1143000"/>
          </a:xfrm>
        </p:spPr>
        <p:txBody>
          <a:bodyPr/>
          <a:lstStyle/>
          <a:p>
            <a:r>
              <a:rPr lang="nl-NL" sz="4100" b="1" kern="1200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Interactieve borden:</a:t>
            </a:r>
            <a:endParaRPr lang="nl-NL" noProof="0" dirty="0"/>
          </a:p>
        </p:txBody>
      </p:sp>
      <p:pic>
        <p:nvPicPr>
          <p:cNvPr id="6147" name="Picture 3" descr="C:\Users\Public\Pictures\Pictures\2014-2015-OEMM\prowiseinteracti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1" y="509724"/>
            <a:ext cx="1578699" cy="191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Public\Pictures\Pictures\medium voor op website\Interactieve les over Johannes Vermeer - 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76" y="4649852"/>
            <a:ext cx="1837723" cy="137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Public\Pictures\Pictures\medium voor op website\Interactieve les over Johannes Vermeer - 11 (Mediu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84" y="4653135"/>
            <a:ext cx="1824200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Public\Pictures\Pictures\medium voor op website\Interactieve les over Johannes Vermeer - 4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49852"/>
            <a:ext cx="1368152" cy="18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Public\Pictures\Pictures\medium voor op website\Interactieve les over Johannes Vermeer - 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0" y="4653135"/>
            <a:ext cx="1824202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9272" y="2006333"/>
            <a:ext cx="46470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v</a:t>
            </a:r>
            <a:r>
              <a:rPr lang="nl-NL" sz="1600" dirty="0" smtClean="0"/>
              <a:t>an </a:t>
            </a:r>
            <a:r>
              <a:rPr lang="nl-NL" sz="1600" b="1" u="sng" dirty="0" smtClean="0"/>
              <a:t>instrumenteel</a:t>
            </a:r>
            <a:r>
              <a:rPr lang="nl-NL" sz="1600" dirty="0" smtClean="0"/>
              <a:t> gebruik </a:t>
            </a:r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r>
              <a:rPr lang="nl-NL" sz="1600" dirty="0"/>
              <a:t>n</a:t>
            </a:r>
            <a:r>
              <a:rPr lang="nl-NL" sz="1600" dirty="0" smtClean="0"/>
              <a:t>aar </a:t>
            </a:r>
            <a:r>
              <a:rPr lang="nl-NL" sz="1600" b="1" u="sng" dirty="0" smtClean="0"/>
              <a:t>intentionee</a:t>
            </a:r>
            <a:r>
              <a:rPr lang="nl-NL" sz="1600" dirty="0" smtClean="0"/>
              <a:t>l gebruik! </a:t>
            </a:r>
            <a:endParaRPr lang="nl-NL" sz="1400" dirty="0"/>
          </a:p>
          <a:p>
            <a:endParaRPr lang="nl-NL" sz="1400" dirty="0" smtClean="0"/>
          </a:p>
          <a:p>
            <a:endParaRPr lang="nl-NL" sz="1400" dirty="0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69" y="2420886"/>
            <a:ext cx="1491289" cy="13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http://ic.tweakimg.net/ext/i/131729300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42" y="2420886"/>
            <a:ext cx="1877548" cy="14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nl-NL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mediawijsheid</a:t>
            </a:r>
            <a:endParaRPr lang="nl-NL" dirty="0"/>
          </a:p>
        </p:txBody>
      </p:sp>
      <p:pic>
        <p:nvPicPr>
          <p:cNvPr id="7170" name="Picture 2" descr="http://www.eendracht-apeldoorn.nl/wp-content/uploads/sites/45/2015/02/mediawijshe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iebheusden.files.wordpress.com/2012/10/mediawijshei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869160"/>
            <a:ext cx="1917171" cy="17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rrimavera.weebly.com/uploads/2/9/3/7/29377011/7331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83" y="4955448"/>
            <a:ext cx="1982896" cy="15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l21.nl/wp-content/uploads/2013/12/mediawijsheidcirk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61" y="1052736"/>
            <a:ext cx="5616624" cy="360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oftskills.nl/wp-content/uploads/2010/08/allesvaninternet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1400632" cy="9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9059D-1EEC-4B78-95AE-C752F5D21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240</Words>
  <Application>Microsoft Office PowerPoint</Application>
  <PresentationFormat>Diavoorstelling (4:3)</PresentationFormat>
  <Paragraphs>72</Paragraphs>
  <Slides>14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BrainstrmSess</vt:lpstr>
      <vt:lpstr>Onderwijs en moderne media</vt:lpstr>
      <vt:lpstr>Hoe leer je ICT op een effectieve wijze in te zetten binnen je onderwijs?</vt:lpstr>
      <vt:lpstr>Wat is de kern van goed ICT-onderwijs?</vt:lpstr>
      <vt:lpstr>Wat heb je nodig?</vt:lpstr>
      <vt:lpstr>Samenwerkend leren</vt:lpstr>
      <vt:lpstr>PowerPoint-presentatie</vt:lpstr>
      <vt:lpstr>Coaching:</vt:lpstr>
      <vt:lpstr>Interactieve borden:</vt:lpstr>
      <vt:lpstr>mediawijsheid</vt:lpstr>
      <vt:lpstr>Beeld en geluid</vt:lpstr>
      <vt:lpstr> Mobile devices en social media</vt:lpstr>
      <vt:lpstr>Presenteren en publiceren:</vt:lpstr>
      <vt:lpstr>Onderzoek:   Op welke wijze verhoogt de inzet van tablets het effectief onderwijs op het gebied van samenwerkend leren?</vt:lpstr>
      <vt:lpstr>….in de praktijk….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2015-03-29T08:16:26Z</dcterms:created>
  <dcterms:modified xsi:type="dcterms:W3CDTF">2015-04-08T18:23:11Z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